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antason UltraExpanded Bold" charset="1" panose="00000000000000000000"/>
      <p:regular r:id="rId16"/>
    </p:embeddedFont>
    <p:embeddedFont>
      <p:font typeface="Anantason UltraExpande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70656" y="1382740"/>
            <a:ext cx="15588644" cy="7521521"/>
          </a:xfrm>
          <a:custGeom>
            <a:avLst/>
            <a:gdLst/>
            <a:ahLst/>
            <a:cxnLst/>
            <a:rect r="r" b="b" t="t" l="l"/>
            <a:pathLst>
              <a:path h="7521521" w="15588644">
                <a:moveTo>
                  <a:pt x="0" y="0"/>
                </a:moveTo>
                <a:lnTo>
                  <a:pt x="15588644" y="0"/>
                </a:lnTo>
                <a:lnTo>
                  <a:pt x="15588644" y="7521520"/>
                </a:lnTo>
                <a:lnTo>
                  <a:pt x="0" y="7521520"/>
                </a:lnTo>
                <a:lnTo>
                  <a:pt x="0" y="0"/>
                </a:lnTo>
                <a:close/>
              </a:path>
            </a:pathLst>
          </a:custGeom>
          <a:blipFill>
            <a:blip r:embed="rId3"/>
            <a:stretch>
              <a:fillRect l="0" t="0" r="0" b="0"/>
            </a:stretch>
          </a:blipFill>
        </p:spPr>
      </p:sp>
      <p:sp>
        <p:nvSpPr>
          <p:cNvPr name="Freeform 4" id="4"/>
          <p:cNvSpPr/>
          <p:nvPr/>
        </p:nvSpPr>
        <p:spPr>
          <a:xfrm flipH="false" flipV="false" rot="0">
            <a:off x="0" y="2285087"/>
            <a:ext cx="6551567" cy="8001913"/>
          </a:xfrm>
          <a:custGeom>
            <a:avLst/>
            <a:gdLst/>
            <a:ahLst/>
            <a:cxnLst/>
            <a:rect r="r" b="b" t="t" l="l"/>
            <a:pathLst>
              <a:path h="8001913" w="6551567">
                <a:moveTo>
                  <a:pt x="0" y="0"/>
                </a:moveTo>
                <a:lnTo>
                  <a:pt x="6551567" y="0"/>
                </a:lnTo>
                <a:lnTo>
                  <a:pt x="6551567" y="8001913"/>
                </a:lnTo>
                <a:lnTo>
                  <a:pt x="0" y="8001913"/>
                </a:lnTo>
                <a:lnTo>
                  <a:pt x="0" y="0"/>
                </a:lnTo>
                <a:close/>
              </a:path>
            </a:pathLst>
          </a:custGeom>
          <a:blipFill>
            <a:blip r:embed="rId4"/>
            <a:stretch>
              <a:fillRect l="0" t="0" r="0" b="0"/>
            </a:stretch>
          </a:blipFill>
        </p:spPr>
      </p:sp>
      <p:sp>
        <p:nvSpPr>
          <p:cNvPr name="TextBox 5" id="5"/>
          <p:cNvSpPr txBox="true"/>
          <p:nvPr/>
        </p:nvSpPr>
        <p:spPr>
          <a:xfrm rot="0">
            <a:off x="6841707" y="2198789"/>
            <a:ext cx="7520872" cy="1241350"/>
          </a:xfrm>
          <a:prstGeom prst="rect">
            <a:avLst/>
          </a:prstGeom>
        </p:spPr>
        <p:txBody>
          <a:bodyPr anchor="t" rtlCol="false" tIns="0" lIns="0" bIns="0" rIns="0">
            <a:spAutoFit/>
          </a:bodyPr>
          <a:lstStyle/>
          <a:p>
            <a:pPr algn="ctr">
              <a:lnSpc>
                <a:spcPts val="4838"/>
              </a:lnSpc>
            </a:pPr>
            <a:r>
              <a:rPr lang="en-US" b="true" sz="4564">
                <a:solidFill>
                  <a:srgbClr val="8EBFF5"/>
                </a:solidFill>
                <a:latin typeface="Anantason UltraExpanded Bold"/>
                <a:ea typeface="Anantason UltraExpanded Bold"/>
                <a:cs typeface="Anantason UltraExpanded Bold"/>
                <a:sym typeface="Anantason UltraExpanded Bold"/>
              </a:rPr>
              <a:t>TUGAS 2 ARTIFICIAL INTELLIGENCE</a:t>
            </a:r>
          </a:p>
        </p:txBody>
      </p:sp>
      <p:sp>
        <p:nvSpPr>
          <p:cNvPr name="TextBox 6" id="6"/>
          <p:cNvSpPr txBox="true"/>
          <p:nvPr/>
        </p:nvSpPr>
        <p:spPr>
          <a:xfrm rot="0">
            <a:off x="7603018" y="7022163"/>
            <a:ext cx="6759561" cy="461377"/>
          </a:xfrm>
          <a:prstGeom prst="rect">
            <a:avLst/>
          </a:prstGeom>
        </p:spPr>
        <p:txBody>
          <a:bodyPr anchor="t" rtlCol="false" tIns="0" lIns="0" bIns="0" rIns="0">
            <a:spAutoFit/>
          </a:bodyPr>
          <a:lstStyle/>
          <a:p>
            <a:pPr algn="ctr">
              <a:lnSpc>
                <a:spcPts val="3881"/>
              </a:lnSpc>
            </a:pPr>
            <a:r>
              <a:rPr lang="en-US" sz="2772">
                <a:solidFill>
                  <a:srgbClr val="FFFFFF"/>
                </a:solidFill>
                <a:latin typeface="Anantason UltraExpanded"/>
                <a:ea typeface="Anantason UltraExpanded"/>
                <a:cs typeface="Anantason UltraExpanded"/>
                <a:sym typeface="Anantason UltraExpanded"/>
              </a:rPr>
              <a:t>Zahra Zafira - 2208107010040</a:t>
            </a:r>
          </a:p>
        </p:txBody>
      </p:sp>
      <p:sp>
        <p:nvSpPr>
          <p:cNvPr name="Freeform 7" id="7"/>
          <p:cNvSpPr/>
          <p:nvPr/>
        </p:nvSpPr>
        <p:spPr>
          <a:xfrm flipH="false" flipV="false" rot="0">
            <a:off x="15201900" y="-6746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362579" y="6099601"/>
            <a:ext cx="2147251" cy="2147251"/>
          </a:xfrm>
          <a:custGeom>
            <a:avLst/>
            <a:gdLst/>
            <a:ahLst/>
            <a:cxnLst/>
            <a:rect r="r" b="b" t="t" l="l"/>
            <a:pathLst>
              <a:path h="2147251" w="2147251">
                <a:moveTo>
                  <a:pt x="0" y="0"/>
                </a:moveTo>
                <a:lnTo>
                  <a:pt x="2147251" y="0"/>
                </a:lnTo>
                <a:lnTo>
                  <a:pt x="2147251" y="2147251"/>
                </a:lnTo>
                <a:lnTo>
                  <a:pt x="0" y="2147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841707" y="4252048"/>
            <a:ext cx="7536242" cy="2321548"/>
          </a:xfrm>
          <a:prstGeom prst="rect">
            <a:avLst/>
          </a:prstGeom>
        </p:spPr>
        <p:txBody>
          <a:bodyPr anchor="t" rtlCol="false" tIns="0" lIns="0" bIns="0" rIns="0">
            <a:spAutoFit/>
          </a:bodyPr>
          <a:lstStyle/>
          <a:p>
            <a:pPr algn="ctr">
              <a:lnSpc>
                <a:spcPts val="6135"/>
              </a:lnSpc>
            </a:pPr>
            <a:r>
              <a:rPr lang="en-US" sz="4382" b="true">
                <a:solidFill>
                  <a:srgbClr val="FFFFFF"/>
                </a:solidFill>
                <a:latin typeface="Anantason UltraExpanded Bold"/>
                <a:ea typeface="Anantason UltraExpanded Bold"/>
                <a:cs typeface="Anantason UltraExpanded Bold"/>
                <a:sym typeface="Anantason UltraExpanded Bold"/>
              </a:rPr>
              <a:t>Implementasi Jaringan Saraf Tiruan</a:t>
            </a:r>
          </a:p>
          <a:p>
            <a:pPr algn="ctr">
              <a:lnSpc>
                <a:spcPts val="6135"/>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6268599" y="2632130"/>
            <a:ext cx="10350212" cy="4340579"/>
          </a:xfrm>
          <a:prstGeom prst="rect">
            <a:avLst/>
          </a:prstGeom>
        </p:spPr>
        <p:txBody>
          <a:bodyPr anchor="t" rtlCol="false" tIns="0" lIns="0" bIns="0" rIns="0">
            <a:spAutoFit/>
          </a:bodyPr>
          <a:lstStyle/>
          <a:p>
            <a:pPr algn="ctr">
              <a:lnSpc>
                <a:spcPts val="16847"/>
              </a:lnSpc>
            </a:pPr>
            <a:r>
              <a:rPr lang="en-US" b="true" sz="15894">
                <a:solidFill>
                  <a:srgbClr val="8EBFF5"/>
                </a:solidFill>
                <a:latin typeface="Anantason UltraExpanded Bold"/>
                <a:ea typeface="Anantason UltraExpanded Bold"/>
                <a:cs typeface="Anantason UltraExpanded Bold"/>
                <a:sym typeface="Anantason UltraExpanded Bold"/>
              </a:rPr>
              <a:t>THANK YOU</a:t>
            </a:r>
          </a:p>
        </p:txBody>
      </p:sp>
      <p:grpSp>
        <p:nvGrpSpPr>
          <p:cNvPr name="Group 5" id="5"/>
          <p:cNvGrpSpPr/>
          <p:nvPr/>
        </p:nvGrpSpPr>
        <p:grpSpPr>
          <a:xfrm rot="0">
            <a:off x="6961742" y="6972709"/>
            <a:ext cx="8963927" cy="891711"/>
            <a:chOff x="0" y="0"/>
            <a:chExt cx="2360870" cy="234854"/>
          </a:xfrm>
        </p:grpSpPr>
        <p:sp>
          <p:nvSpPr>
            <p:cNvPr name="Freeform 6" id="6"/>
            <p:cNvSpPr/>
            <p:nvPr/>
          </p:nvSpPr>
          <p:spPr>
            <a:xfrm flipH="false" flipV="false" rot="0">
              <a:off x="0" y="0"/>
              <a:ext cx="2360869" cy="234854"/>
            </a:xfrm>
            <a:custGeom>
              <a:avLst/>
              <a:gdLst/>
              <a:ahLst/>
              <a:cxnLst/>
              <a:rect r="r" b="b" t="t" l="l"/>
              <a:pathLst>
                <a:path h="234854" w="2360869">
                  <a:moveTo>
                    <a:pt x="44047" y="0"/>
                  </a:moveTo>
                  <a:lnTo>
                    <a:pt x="2316822" y="0"/>
                  </a:lnTo>
                  <a:cubicBezTo>
                    <a:pt x="2341149" y="0"/>
                    <a:pt x="2360869" y="19721"/>
                    <a:pt x="2360869" y="44047"/>
                  </a:cubicBezTo>
                  <a:lnTo>
                    <a:pt x="2360869" y="190807"/>
                  </a:lnTo>
                  <a:cubicBezTo>
                    <a:pt x="2360869" y="215133"/>
                    <a:pt x="2341149" y="234854"/>
                    <a:pt x="2316822" y="234854"/>
                  </a:cubicBezTo>
                  <a:lnTo>
                    <a:pt x="44047" y="234854"/>
                  </a:lnTo>
                  <a:cubicBezTo>
                    <a:pt x="19721" y="234854"/>
                    <a:pt x="0" y="215133"/>
                    <a:pt x="0" y="190807"/>
                  </a:cubicBezTo>
                  <a:lnTo>
                    <a:pt x="0" y="44047"/>
                  </a:lnTo>
                  <a:cubicBezTo>
                    <a:pt x="0" y="19721"/>
                    <a:pt x="19721" y="0"/>
                    <a:pt x="44047" y="0"/>
                  </a:cubicBezTo>
                  <a:close/>
                </a:path>
              </a:pathLst>
            </a:custGeom>
            <a:solidFill>
              <a:srgbClr val="8EBFF5"/>
            </a:solidFill>
            <a:ln cap="rnd">
              <a:noFill/>
              <a:prstDash val="solid"/>
              <a:round/>
            </a:ln>
          </p:spPr>
        </p:sp>
        <p:sp>
          <p:nvSpPr>
            <p:cNvPr name="TextBox 7" id="7"/>
            <p:cNvSpPr txBox="true"/>
            <p:nvPr/>
          </p:nvSpPr>
          <p:spPr>
            <a:xfrm>
              <a:off x="0" y="38100"/>
              <a:ext cx="2360870" cy="196754"/>
            </a:xfrm>
            <a:prstGeom prst="rect">
              <a:avLst/>
            </a:prstGeom>
          </p:spPr>
          <p:txBody>
            <a:bodyPr anchor="ctr" rtlCol="false" tIns="50800" lIns="50800" bIns="50800" rIns="50800"/>
            <a:lstStyle/>
            <a:p>
              <a:pPr algn="ctr" marL="0" indent="0" lvl="0">
                <a:lnSpc>
                  <a:spcPts val="2400"/>
                </a:lnSpc>
                <a:spcBef>
                  <a:spcPct val="0"/>
                </a:spcBef>
              </a:pPr>
              <a:r>
                <a:rPr lang="en-US" b="true" sz="2400" spc="532" strike="noStrike" u="none">
                  <a:solidFill>
                    <a:srgbClr val="FFFFFF"/>
                  </a:solidFill>
                  <a:latin typeface="Anantason UltraExpanded Bold"/>
                  <a:ea typeface="Anantason UltraExpanded Bold"/>
                  <a:cs typeface="Anantason UltraExpanded Bold"/>
                  <a:sym typeface="Anantason UltraExpanded Bold"/>
                </a:rPr>
                <a:t>WWW.REALLYGREATSITE.COM</a:t>
              </a:r>
            </a:p>
          </p:txBody>
        </p:sp>
      </p:grpSp>
      <p:sp>
        <p:nvSpPr>
          <p:cNvPr name="Freeform 8" id="8"/>
          <p:cNvSpPr/>
          <p:nvPr/>
        </p:nvSpPr>
        <p:spPr>
          <a:xfrm flipH="false" flipV="false" rot="0">
            <a:off x="333000" y="1227868"/>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08992" y="1427035"/>
            <a:ext cx="16230600" cy="7831265"/>
          </a:xfrm>
          <a:custGeom>
            <a:avLst/>
            <a:gdLst/>
            <a:ahLst/>
            <a:cxnLst/>
            <a:rect r="r" b="b" t="t" l="l"/>
            <a:pathLst>
              <a:path h="7831265" w="16230600">
                <a:moveTo>
                  <a:pt x="0" y="0"/>
                </a:moveTo>
                <a:lnTo>
                  <a:pt x="16230600" y="0"/>
                </a:lnTo>
                <a:lnTo>
                  <a:pt x="16230600" y="7831265"/>
                </a:lnTo>
                <a:lnTo>
                  <a:pt x="0" y="7831265"/>
                </a:lnTo>
                <a:lnTo>
                  <a:pt x="0" y="0"/>
                </a:lnTo>
                <a:close/>
              </a:path>
            </a:pathLst>
          </a:custGeom>
          <a:blipFill>
            <a:blip r:embed="rId3"/>
            <a:stretch>
              <a:fillRect l="0" t="0" r="0" b="0"/>
            </a:stretch>
          </a:blipFill>
        </p:spPr>
      </p:sp>
      <p:sp>
        <p:nvSpPr>
          <p:cNvPr name="Freeform 4" id="4"/>
          <p:cNvSpPr/>
          <p:nvPr/>
        </p:nvSpPr>
        <p:spPr>
          <a:xfrm flipH="true" flipV="false" rot="0">
            <a:off x="12493783" y="1928486"/>
            <a:ext cx="5431900" cy="11257824"/>
          </a:xfrm>
          <a:custGeom>
            <a:avLst/>
            <a:gdLst/>
            <a:ahLst/>
            <a:cxnLst/>
            <a:rect r="r" b="b" t="t" l="l"/>
            <a:pathLst>
              <a:path h="11257824" w="5431900">
                <a:moveTo>
                  <a:pt x="5431900" y="0"/>
                </a:moveTo>
                <a:lnTo>
                  <a:pt x="0" y="0"/>
                </a:lnTo>
                <a:lnTo>
                  <a:pt x="0" y="11257824"/>
                </a:lnTo>
                <a:lnTo>
                  <a:pt x="5431900" y="11257824"/>
                </a:lnTo>
                <a:lnTo>
                  <a:pt x="5431900" y="0"/>
                </a:lnTo>
                <a:close/>
              </a:path>
            </a:pathLst>
          </a:custGeom>
          <a:blipFill>
            <a:blip r:embed="rId4"/>
            <a:stretch>
              <a:fillRect l="0" t="0" r="0" b="0"/>
            </a:stretch>
          </a:blipFill>
        </p:spPr>
      </p:sp>
      <p:sp>
        <p:nvSpPr>
          <p:cNvPr name="Freeform 5" id="5"/>
          <p:cNvSpPr/>
          <p:nvPr/>
        </p:nvSpPr>
        <p:spPr>
          <a:xfrm flipH="false" flipV="false" rot="0">
            <a:off x="11917506" y="667200"/>
            <a:ext cx="3292227" cy="3268283"/>
          </a:xfrm>
          <a:custGeom>
            <a:avLst/>
            <a:gdLst/>
            <a:ahLst/>
            <a:cxnLst/>
            <a:rect r="r" b="b" t="t" l="l"/>
            <a:pathLst>
              <a:path h="3268283" w="3292227">
                <a:moveTo>
                  <a:pt x="0" y="0"/>
                </a:moveTo>
                <a:lnTo>
                  <a:pt x="3292227" y="0"/>
                </a:lnTo>
                <a:lnTo>
                  <a:pt x="3292227" y="3268283"/>
                </a:lnTo>
                <a:lnTo>
                  <a:pt x="0" y="3268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99419" y="2358491"/>
            <a:ext cx="8962415" cy="698500"/>
          </a:xfrm>
          <a:prstGeom prst="rect">
            <a:avLst/>
          </a:prstGeom>
        </p:spPr>
        <p:txBody>
          <a:bodyPr anchor="t" rtlCol="false" tIns="0" lIns="0" bIns="0" rIns="0">
            <a:spAutoFit/>
          </a:bodyPr>
          <a:lstStyle/>
          <a:p>
            <a:pPr algn="l">
              <a:lnSpc>
                <a:spcPts val="5300"/>
              </a:lnSpc>
            </a:pPr>
            <a:r>
              <a:rPr lang="en-US" b="true" sz="5000">
                <a:solidFill>
                  <a:srgbClr val="8EBFF5"/>
                </a:solidFill>
                <a:latin typeface="Anantason UltraExpanded Bold"/>
                <a:ea typeface="Anantason UltraExpanded Bold"/>
                <a:cs typeface="Anantason UltraExpanded Bold"/>
                <a:sym typeface="Anantason UltraExpanded Bold"/>
              </a:rPr>
              <a:t>JENIS KASUS :</a:t>
            </a:r>
          </a:p>
        </p:txBody>
      </p:sp>
      <p:sp>
        <p:nvSpPr>
          <p:cNvPr name="TextBox 7" id="7"/>
          <p:cNvSpPr txBox="true"/>
          <p:nvPr/>
        </p:nvSpPr>
        <p:spPr>
          <a:xfrm rot="0">
            <a:off x="808992" y="3089314"/>
            <a:ext cx="7900752" cy="846169"/>
          </a:xfrm>
          <a:prstGeom prst="rect">
            <a:avLst/>
          </a:prstGeom>
        </p:spPr>
        <p:txBody>
          <a:bodyPr anchor="t" rtlCol="false" tIns="0" lIns="0" bIns="0" rIns="0">
            <a:spAutoFit/>
          </a:bodyPr>
          <a:lstStyle/>
          <a:p>
            <a:pPr algn="ctr">
              <a:lnSpc>
                <a:spcPts val="6910"/>
              </a:lnSpc>
              <a:spcBef>
                <a:spcPct val="0"/>
              </a:spcBef>
            </a:pPr>
            <a:r>
              <a:rPr lang="en-US" sz="4936">
                <a:solidFill>
                  <a:srgbClr val="FFFFFF"/>
                </a:solidFill>
                <a:latin typeface="Anantason UltraExpanded"/>
                <a:ea typeface="Anantason UltraExpanded"/>
                <a:cs typeface="Anantason UltraExpanded"/>
                <a:sym typeface="Anantason UltraExpanded"/>
              </a:rPr>
              <a:t>Klasifikasi Gambar</a:t>
            </a:r>
          </a:p>
        </p:txBody>
      </p:sp>
      <p:sp>
        <p:nvSpPr>
          <p:cNvPr name="TextBox 8" id="8"/>
          <p:cNvSpPr txBox="true"/>
          <p:nvPr/>
        </p:nvSpPr>
        <p:spPr>
          <a:xfrm rot="0">
            <a:off x="1313474" y="5495925"/>
            <a:ext cx="12250145" cy="2598769"/>
          </a:xfrm>
          <a:prstGeom prst="rect">
            <a:avLst/>
          </a:prstGeom>
        </p:spPr>
        <p:txBody>
          <a:bodyPr anchor="t" rtlCol="false" tIns="0" lIns="0" bIns="0" rIns="0">
            <a:spAutoFit/>
          </a:bodyPr>
          <a:lstStyle/>
          <a:p>
            <a:pPr algn="l">
              <a:lnSpc>
                <a:spcPts val="6910"/>
              </a:lnSpc>
            </a:pPr>
            <a:r>
              <a:rPr lang="en-US" sz="4936" b="true">
                <a:solidFill>
                  <a:srgbClr val="FFFFFF"/>
                </a:solidFill>
                <a:latin typeface="Anantason UltraExpanded Bold"/>
                <a:ea typeface="Anantason UltraExpanded Bold"/>
                <a:cs typeface="Anantason UltraExpanded Bold"/>
                <a:sym typeface="Anantason UltraExpanded Bold"/>
              </a:rPr>
              <a:t>Link Dataset :</a:t>
            </a:r>
            <a:r>
              <a:rPr lang="en-US" sz="4936">
                <a:solidFill>
                  <a:srgbClr val="FFFFFF"/>
                </a:solidFill>
                <a:latin typeface="Anantason UltraExpanded"/>
                <a:ea typeface="Anantason UltraExpanded"/>
                <a:cs typeface="Anantason UltraExpanded"/>
                <a:sym typeface="Anantason UltraExpanded"/>
              </a:rPr>
              <a:t>  </a:t>
            </a:r>
          </a:p>
          <a:p>
            <a:pPr algn="l">
              <a:lnSpc>
                <a:spcPts val="6910"/>
              </a:lnSpc>
              <a:spcBef>
                <a:spcPct val="0"/>
              </a:spcBef>
            </a:pPr>
            <a:r>
              <a:rPr lang="en-US" sz="4936">
                <a:solidFill>
                  <a:srgbClr val="FFFFFF"/>
                </a:solidFill>
                <a:latin typeface="Anantason UltraExpanded"/>
                <a:ea typeface="Anantason UltraExpanded"/>
                <a:cs typeface="Anantason UltraExpanded"/>
                <a:sym typeface="Anantason UltraExpanded"/>
              </a:rPr>
              <a:t>https://www.tensorflow.org/datasets/catalog/cifar10?hl=id</a:t>
            </a:r>
          </a:p>
        </p:txBody>
      </p:sp>
      <p:sp>
        <p:nvSpPr>
          <p:cNvPr name="TextBox 9" id="9"/>
          <p:cNvSpPr txBox="true"/>
          <p:nvPr/>
        </p:nvSpPr>
        <p:spPr>
          <a:xfrm rot="0">
            <a:off x="1440853" y="4445000"/>
            <a:ext cx="4304797" cy="698500"/>
          </a:xfrm>
          <a:prstGeom prst="rect">
            <a:avLst/>
          </a:prstGeom>
        </p:spPr>
        <p:txBody>
          <a:bodyPr anchor="t" rtlCol="false" tIns="0" lIns="0" bIns="0" rIns="0">
            <a:spAutoFit/>
          </a:bodyPr>
          <a:lstStyle/>
          <a:p>
            <a:pPr algn="l">
              <a:lnSpc>
                <a:spcPts val="5300"/>
              </a:lnSpc>
            </a:pPr>
            <a:r>
              <a:rPr lang="en-US" b="true" sz="5000">
                <a:solidFill>
                  <a:srgbClr val="8EBFF5"/>
                </a:solidFill>
                <a:latin typeface="Anantason UltraExpanded Bold"/>
                <a:ea typeface="Anantason UltraExpanded Bold"/>
                <a:cs typeface="Anantason UltraExpanded Bold"/>
                <a:sym typeface="Anantason UltraExpanded Bold"/>
              </a:rPr>
              <a:t>DATASET :</a:t>
            </a:r>
          </a:p>
        </p:txBody>
      </p:sp>
      <p:sp>
        <p:nvSpPr>
          <p:cNvPr name="TextBox 10" id="10"/>
          <p:cNvSpPr txBox="true"/>
          <p:nvPr/>
        </p:nvSpPr>
        <p:spPr>
          <a:xfrm rot="0">
            <a:off x="5745650" y="4292600"/>
            <a:ext cx="4116713" cy="846169"/>
          </a:xfrm>
          <a:prstGeom prst="rect">
            <a:avLst/>
          </a:prstGeom>
        </p:spPr>
        <p:txBody>
          <a:bodyPr anchor="t" rtlCol="false" tIns="0" lIns="0" bIns="0" rIns="0">
            <a:spAutoFit/>
          </a:bodyPr>
          <a:lstStyle/>
          <a:p>
            <a:pPr algn="ctr">
              <a:lnSpc>
                <a:spcPts val="6910"/>
              </a:lnSpc>
              <a:spcBef>
                <a:spcPct val="0"/>
              </a:spcBef>
            </a:pPr>
            <a:r>
              <a:rPr lang="en-US" sz="4936">
                <a:solidFill>
                  <a:srgbClr val="FFFFFF"/>
                </a:solidFill>
                <a:latin typeface="Anantason UltraExpanded"/>
                <a:ea typeface="Anantason UltraExpanded"/>
                <a:cs typeface="Anantason UltraExpanded"/>
                <a:sym typeface="Anantason UltraExpanded"/>
              </a:rPr>
              <a:t>CIFAR - 10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8610" y="276840"/>
            <a:ext cx="17550780" cy="9799902"/>
          </a:xfrm>
          <a:custGeom>
            <a:avLst/>
            <a:gdLst/>
            <a:ahLst/>
            <a:cxnLst/>
            <a:rect r="r" b="b" t="t" l="l"/>
            <a:pathLst>
              <a:path h="9799902" w="17550780">
                <a:moveTo>
                  <a:pt x="0" y="0"/>
                </a:moveTo>
                <a:lnTo>
                  <a:pt x="17550780" y="0"/>
                </a:lnTo>
                <a:lnTo>
                  <a:pt x="17550780" y="9799902"/>
                </a:lnTo>
                <a:lnTo>
                  <a:pt x="0" y="9799902"/>
                </a:lnTo>
                <a:lnTo>
                  <a:pt x="0" y="0"/>
                </a:lnTo>
                <a:close/>
              </a:path>
            </a:pathLst>
          </a:custGeom>
          <a:blipFill>
            <a:blip r:embed="rId3"/>
            <a:stretch>
              <a:fillRect l="-7862" t="0" r="-7862" b="0"/>
            </a:stretch>
          </a:blipFill>
        </p:spPr>
      </p:sp>
      <p:sp>
        <p:nvSpPr>
          <p:cNvPr name="TextBox 4" id="4"/>
          <p:cNvSpPr txBox="true"/>
          <p:nvPr/>
        </p:nvSpPr>
        <p:spPr>
          <a:xfrm rot="0">
            <a:off x="1707165" y="1790412"/>
            <a:ext cx="6085651" cy="698500"/>
          </a:xfrm>
          <a:prstGeom prst="rect">
            <a:avLst/>
          </a:prstGeom>
        </p:spPr>
        <p:txBody>
          <a:bodyPr anchor="t" rtlCol="false" tIns="0" lIns="0" bIns="0" rIns="0">
            <a:spAutoFit/>
          </a:bodyPr>
          <a:lstStyle/>
          <a:p>
            <a:pPr algn="l">
              <a:lnSpc>
                <a:spcPts val="5300"/>
              </a:lnSpc>
            </a:pPr>
            <a:r>
              <a:rPr lang="en-US" b="true" sz="5000">
                <a:solidFill>
                  <a:srgbClr val="8EBFF5"/>
                </a:solidFill>
                <a:latin typeface="Anantason UltraExpanded Bold"/>
                <a:ea typeface="Anantason UltraExpanded Bold"/>
                <a:cs typeface="Anantason UltraExpanded Bold"/>
                <a:sym typeface="Anantason UltraExpanded Bold"/>
              </a:rPr>
              <a:t>JUMLAH FITUR :</a:t>
            </a:r>
          </a:p>
        </p:txBody>
      </p:sp>
      <p:sp>
        <p:nvSpPr>
          <p:cNvPr name="Freeform 5" id="5"/>
          <p:cNvSpPr/>
          <p:nvPr/>
        </p:nvSpPr>
        <p:spPr>
          <a:xfrm flipH="false" flipV="false" rot="0">
            <a:off x="12537177" y="6980561"/>
            <a:ext cx="4193763" cy="4193763"/>
          </a:xfrm>
          <a:custGeom>
            <a:avLst/>
            <a:gdLst/>
            <a:ahLst/>
            <a:cxnLst/>
            <a:rect r="r" b="b" t="t" l="l"/>
            <a:pathLst>
              <a:path h="4193763" w="4193763">
                <a:moveTo>
                  <a:pt x="0" y="0"/>
                </a:moveTo>
                <a:lnTo>
                  <a:pt x="4193763" y="0"/>
                </a:lnTo>
                <a:lnTo>
                  <a:pt x="4193763" y="4193763"/>
                </a:lnTo>
                <a:lnTo>
                  <a:pt x="0" y="41937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01682" y="2498437"/>
            <a:ext cx="8776114" cy="2761588"/>
          </a:xfrm>
          <a:prstGeom prst="rect">
            <a:avLst/>
          </a:prstGeom>
        </p:spPr>
        <p:txBody>
          <a:bodyPr anchor="t" rtlCol="false" tIns="0" lIns="0" bIns="0" rIns="0">
            <a:spAutoFit/>
          </a:bodyPr>
          <a:lstStyle/>
          <a:p>
            <a:pPr algn="just">
              <a:lnSpc>
                <a:spcPts val="4326"/>
              </a:lnSpc>
            </a:pPr>
            <a:r>
              <a:rPr lang="en-US" sz="3762">
                <a:solidFill>
                  <a:srgbClr val="FFFFFF"/>
                </a:solidFill>
                <a:latin typeface="Anantason UltraExpanded"/>
                <a:ea typeface="Anantason UltraExpanded"/>
                <a:cs typeface="Anantason UltraExpanded"/>
                <a:sym typeface="Anantason UltraExpanded"/>
              </a:rPr>
              <a:t>Setiap gambar memiliki ukuran 32x32 piksel dengan 3 saluran warna (RGB).</a:t>
            </a:r>
          </a:p>
          <a:p>
            <a:pPr algn="just">
              <a:lnSpc>
                <a:spcPts val="4326"/>
              </a:lnSpc>
            </a:pPr>
            <a:r>
              <a:rPr lang="en-US" sz="3762">
                <a:solidFill>
                  <a:srgbClr val="FFFFFF"/>
                </a:solidFill>
                <a:latin typeface="Anantason UltraExpanded"/>
                <a:ea typeface="Anantason UltraExpanded"/>
                <a:cs typeface="Anantason UltraExpanded"/>
                <a:sym typeface="Anantason UltraExpanded"/>
              </a:rPr>
              <a:t>Jumlah fitur per gambar: 32 × 32 × 3 = 3,072 fitur.</a:t>
            </a:r>
          </a:p>
        </p:txBody>
      </p:sp>
      <p:sp>
        <p:nvSpPr>
          <p:cNvPr name="Freeform 7" id="7"/>
          <p:cNvSpPr/>
          <p:nvPr/>
        </p:nvSpPr>
        <p:spPr>
          <a:xfrm flipH="false" flipV="false" rot="0">
            <a:off x="8340771" y="-373190"/>
            <a:ext cx="2267591" cy="2267591"/>
          </a:xfrm>
          <a:custGeom>
            <a:avLst/>
            <a:gdLst/>
            <a:ahLst/>
            <a:cxnLst/>
            <a:rect r="r" b="b" t="t" l="l"/>
            <a:pathLst>
              <a:path h="2267591" w="2267591">
                <a:moveTo>
                  <a:pt x="0" y="0"/>
                </a:moveTo>
                <a:lnTo>
                  <a:pt x="2267591" y="0"/>
                </a:lnTo>
                <a:lnTo>
                  <a:pt x="2267591" y="2267591"/>
                </a:lnTo>
                <a:lnTo>
                  <a:pt x="0" y="22675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77796" y="2084901"/>
            <a:ext cx="9670423" cy="3831905"/>
          </a:xfrm>
          <a:custGeom>
            <a:avLst/>
            <a:gdLst/>
            <a:ahLst/>
            <a:cxnLst/>
            <a:rect r="r" b="b" t="t" l="l"/>
            <a:pathLst>
              <a:path h="3831905" w="9670423">
                <a:moveTo>
                  <a:pt x="0" y="0"/>
                </a:moveTo>
                <a:lnTo>
                  <a:pt x="9670422" y="0"/>
                </a:lnTo>
                <a:lnTo>
                  <a:pt x="9670422" y="3831905"/>
                </a:lnTo>
                <a:lnTo>
                  <a:pt x="0" y="3831905"/>
                </a:lnTo>
                <a:lnTo>
                  <a:pt x="0" y="0"/>
                </a:lnTo>
                <a:close/>
              </a:path>
            </a:pathLst>
          </a:custGeom>
          <a:blipFill>
            <a:blip r:embed="rId6"/>
            <a:stretch>
              <a:fillRect l="0" t="0" r="0" b="0"/>
            </a:stretch>
          </a:blipFill>
        </p:spPr>
      </p:sp>
      <p:sp>
        <p:nvSpPr>
          <p:cNvPr name="TextBox 9" id="9"/>
          <p:cNvSpPr txBox="true"/>
          <p:nvPr/>
        </p:nvSpPr>
        <p:spPr>
          <a:xfrm rot="0">
            <a:off x="1707165" y="5412053"/>
            <a:ext cx="6633606" cy="698500"/>
          </a:xfrm>
          <a:prstGeom prst="rect">
            <a:avLst/>
          </a:prstGeom>
        </p:spPr>
        <p:txBody>
          <a:bodyPr anchor="t" rtlCol="false" tIns="0" lIns="0" bIns="0" rIns="0">
            <a:spAutoFit/>
          </a:bodyPr>
          <a:lstStyle/>
          <a:p>
            <a:pPr algn="l">
              <a:lnSpc>
                <a:spcPts val="5300"/>
              </a:lnSpc>
            </a:pPr>
            <a:r>
              <a:rPr lang="en-US" b="true" sz="5000">
                <a:solidFill>
                  <a:srgbClr val="8EBFF5"/>
                </a:solidFill>
                <a:latin typeface="Anantason UltraExpanded Bold"/>
                <a:ea typeface="Anantason UltraExpanded Bold"/>
                <a:cs typeface="Anantason UltraExpanded Bold"/>
                <a:sym typeface="Anantason UltraExpanded Bold"/>
              </a:rPr>
              <a:t>JUMLAH LABEL :</a:t>
            </a:r>
          </a:p>
        </p:txBody>
      </p:sp>
      <p:sp>
        <p:nvSpPr>
          <p:cNvPr name="TextBox 10" id="10"/>
          <p:cNvSpPr txBox="true"/>
          <p:nvPr/>
        </p:nvSpPr>
        <p:spPr>
          <a:xfrm rot="0">
            <a:off x="1501682" y="6120078"/>
            <a:ext cx="8776114" cy="4409922"/>
          </a:xfrm>
          <a:prstGeom prst="rect">
            <a:avLst/>
          </a:prstGeom>
        </p:spPr>
        <p:txBody>
          <a:bodyPr anchor="t" rtlCol="false" tIns="0" lIns="0" bIns="0" rIns="0">
            <a:spAutoFit/>
          </a:bodyPr>
          <a:lstStyle/>
          <a:p>
            <a:pPr algn="just">
              <a:lnSpc>
                <a:spcPts val="4326"/>
              </a:lnSpc>
            </a:pPr>
            <a:r>
              <a:rPr lang="en-US" sz="3762">
                <a:solidFill>
                  <a:srgbClr val="FFFFFF"/>
                </a:solidFill>
                <a:latin typeface="Anantason UltraExpanded"/>
                <a:ea typeface="Anantason UltraExpanded"/>
                <a:cs typeface="Anantason UltraExpanded"/>
                <a:sym typeface="Anantason UltraExpanded"/>
              </a:rPr>
              <a:t>Dataset ini memiliki 10 kelas label, yaitu:</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Airplane</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A</a:t>
            </a:r>
            <a:r>
              <a:rPr lang="en-US" sz="3762">
                <a:solidFill>
                  <a:srgbClr val="FFFFFF"/>
                </a:solidFill>
                <a:latin typeface="Anantason UltraExpanded"/>
                <a:ea typeface="Anantason UltraExpanded"/>
                <a:cs typeface="Anantason UltraExpanded"/>
                <a:sym typeface="Anantason UltraExpanded"/>
              </a:rPr>
              <a:t>utomobile</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Bird</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Cat</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Deer</a:t>
            </a:r>
          </a:p>
          <a:p>
            <a:pPr algn="just">
              <a:lnSpc>
                <a:spcPts val="4326"/>
              </a:lnSpc>
            </a:pPr>
          </a:p>
        </p:txBody>
      </p:sp>
      <p:sp>
        <p:nvSpPr>
          <p:cNvPr name="TextBox 11" id="11"/>
          <p:cNvSpPr txBox="true"/>
          <p:nvPr/>
        </p:nvSpPr>
        <p:spPr>
          <a:xfrm rot="0">
            <a:off x="6915168" y="7218968"/>
            <a:ext cx="2783687" cy="3311033"/>
          </a:xfrm>
          <a:prstGeom prst="rect">
            <a:avLst/>
          </a:prstGeom>
        </p:spPr>
        <p:txBody>
          <a:bodyPr anchor="t" rtlCol="false" tIns="0" lIns="0" bIns="0" rIns="0">
            <a:spAutoFit/>
          </a:bodyPr>
          <a:lstStyle/>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Dog</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Frog</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H</a:t>
            </a:r>
            <a:r>
              <a:rPr lang="en-US" sz="3762">
                <a:solidFill>
                  <a:srgbClr val="FFFFFF"/>
                </a:solidFill>
                <a:latin typeface="Anantason UltraExpanded"/>
                <a:ea typeface="Anantason UltraExpanded"/>
                <a:cs typeface="Anantason UltraExpanded"/>
                <a:sym typeface="Anantason UltraExpanded"/>
              </a:rPr>
              <a:t>orse</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Sh</a:t>
            </a:r>
            <a:r>
              <a:rPr lang="en-US" sz="3762">
                <a:solidFill>
                  <a:srgbClr val="FFFFFF"/>
                </a:solidFill>
                <a:latin typeface="Anantason UltraExpanded"/>
                <a:ea typeface="Anantason UltraExpanded"/>
                <a:cs typeface="Anantason UltraExpanded"/>
                <a:sym typeface="Anantason UltraExpanded"/>
              </a:rPr>
              <a:t>ip</a:t>
            </a:r>
          </a:p>
          <a:p>
            <a:pPr algn="just" marL="812223" indent="-406111" lvl="1">
              <a:lnSpc>
                <a:spcPts val="4326"/>
              </a:lnSpc>
              <a:buFont typeface="Arial"/>
              <a:buChar char="•"/>
            </a:pPr>
            <a:r>
              <a:rPr lang="en-US" sz="3762">
                <a:solidFill>
                  <a:srgbClr val="FFFFFF"/>
                </a:solidFill>
                <a:latin typeface="Anantason UltraExpanded"/>
                <a:ea typeface="Anantason UltraExpanded"/>
                <a:cs typeface="Anantason UltraExpanded"/>
                <a:sym typeface="Anantason UltraExpanded"/>
              </a:rPr>
              <a:t>T</a:t>
            </a:r>
            <a:r>
              <a:rPr lang="en-US" sz="3762">
                <a:solidFill>
                  <a:srgbClr val="FFFFFF"/>
                </a:solidFill>
                <a:latin typeface="Anantason UltraExpanded"/>
                <a:ea typeface="Anantason UltraExpanded"/>
                <a:cs typeface="Anantason UltraExpanded"/>
                <a:sym typeface="Anantason UltraExpanded"/>
              </a:rPr>
              <a:t>ruck</a:t>
            </a:r>
          </a:p>
          <a:p>
            <a:pPr algn="just">
              <a:lnSpc>
                <a:spcPts val="432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grpSp>
        <p:nvGrpSpPr>
          <p:cNvPr name="Group 4" id="4"/>
          <p:cNvGrpSpPr/>
          <p:nvPr/>
        </p:nvGrpSpPr>
        <p:grpSpPr>
          <a:xfrm rot="0">
            <a:off x="1882225" y="3248580"/>
            <a:ext cx="4325369" cy="5119119"/>
            <a:chOff x="0" y="0"/>
            <a:chExt cx="1139192" cy="1348245"/>
          </a:xfrm>
        </p:grpSpPr>
        <p:sp>
          <p:nvSpPr>
            <p:cNvPr name="Freeform 5" id="5"/>
            <p:cNvSpPr/>
            <p:nvPr/>
          </p:nvSpPr>
          <p:spPr>
            <a:xfrm flipH="false" flipV="false" rot="0">
              <a:off x="0" y="0"/>
              <a:ext cx="1139192" cy="1348245"/>
            </a:xfrm>
            <a:custGeom>
              <a:avLst/>
              <a:gdLst/>
              <a:ahLst/>
              <a:cxnLst/>
              <a:rect r="r" b="b" t="t" l="l"/>
              <a:pathLst>
                <a:path h="1348245" w="1139192">
                  <a:moveTo>
                    <a:pt x="26848" y="0"/>
                  </a:moveTo>
                  <a:lnTo>
                    <a:pt x="1112344" y="0"/>
                  </a:lnTo>
                  <a:cubicBezTo>
                    <a:pt x="1127171" y="0"/>
                    <a:pt x="1139192" y="12020"/>
                    <a:pt x="1139192" y="26848"/>
                  </a:cubicBezTo>
                  <a:lnTo>
                    <a:pt x="1139192" y="1321397"/>
                  </a:lnTo>
                  <a:cubicBezTo>
                    <a:pt x="1139192" y="1336225"/>
                    <a:pt x="1127171" y="1348245"/>
                    <a:pt x="1112344" y="1348245"/>
                  </a:cubicBezTo>
                  <a:lnTo>
                    <a:pt x="26848" y="1348245"/>
                  </a:lnTo>
                  <a:cubicBezTo>
                    <a:pt x="12020" y="1348245"/>
                    <a:pt x="0" y="1336225"/>
                    <a:pt x="0" y="1321397"/>
                  </a:cubicBezTo>
                  <a:lnTo>
                    <a:pt x="0" y="26848"/>
                  </a:lnTo>
                  <a:cubicBezTo>
                    <a:pt x="0" y="12020"/>
                    <a:pt x="12020" y="0"/>
                    <a:pt x="26848"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139192" cy="13863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855294" y="3248580"/>
            <a:ext cx="4577413" cy="5119119"/>
            <a:chOff x="0" y="0"/>
            <a:chExt cx="1205574" cy="1348245"/>
          </a:xfrm>
        </p:grpSpPr>
        <p:sp>
          <p:nvSpPr>
            <p:cNvPr name="Freeform 8" id="8"/>
            <p:cNvSpPr/>
            <p:nvPr/>
          </p:nvSpPr>
          <p:spPr>
            <a:xfrm flipH="false" flipV="false" rot="0">
              <a:off x="0" y="0"/>
              <a:ext cx="1205574" cy="1348245"/>
            </a:xfrm>
            <a:custGeom>
              <a:avLst/>
              <a:gdLst/>
              <a:ahLst/>
              <a:cxnLst/>
              <a:rect r="r" b="b" t="t" l="l"/>
              <a:pathLst>
                <a:path h="1348245" w="1205574">
                  <a:moveTo>
                    <a:pt x="25370" y="0"/>
                  </a:moveTo>
                  <a:lnTo>
                    <a:pt x="1180204" y="0"/>
                  </a:lnTo>
                  <a:cubicBezTo>
                    <a:pt x="1186932" y="0"/>
                    <a:pt x="1193385" y="2673"/>
                    <a:pt x="1198143" y="7431"/>
                  </a:cubicBezTo>
                  <a:cubicBezTo>
                    <a:pt x="1202901" y="12188"/>
                    <a:pt x="1205574" y="18641"/>
                    <a:pt x="1205574" y="25370"/>
                  </a:cubicBezTo>
                  <a:lnTo>
                    <a:pt x="1205574" y="1322875"/>
                  </a:lnTo>
                  <a:cubicBezTo>
                    <a:pt x="1205574" y="1329604"/>
                    <a:pt x="1202901" y="1336057"/>
                    <a:pt x="1198143" y="1340815"/>
                  </a:cubicBezTo>
                  <a:cubicBezTo>
                    <a:pt x="1193385" y="1345572"/>
                    <a:pt x="1186932" y="1348245"/>
                    <a:pt x="1180204" y="1348245"/>
                  </a:cubicBezTo>
                  <a:lnTo>
                    <a:pt x="25370" y="1348245"/>
                  </a:lnTo>
                  <a:cubicBezTo>
                    <a:pt x="18641" y="1348245"/>
                    <a:pt x="12188" y="1345572"/>
                    <a:pt x="7431" y="1340815"/>
                  </a:cubicBezTo>
                  <a:cubicBezTo>
                    <a:pt x="2673" y="1336057"/>
                    <a:pt x="0" y="1329604"/>
                    <a:pt x="0" y="1322875"/>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1205574" cy="138634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828363" y="3248580"/>
            <a:ext cx="4577413" cy="5119119"/>
            <a:chOff x="0" y="0"/>
            <a:chExt cx="1205574" cy="1348245"/>
          </a:xfrm>
        </p:grpSpPr>
        <p:sp>
          <p:nvSpPr>
            <p:cNvPr name="Freeform 11" id="11"/>
            <p:cNvSpPr/>
            <p:nvPr/>
          </p:nvSpPr>
          <p:spPr>
            <a:xfrm flipH="false" flipV="false" rot="0">
              <a:off x="0" y="0"/>
              <a:ext cx="1205574" cy="1348245"/>
            </a:xfrm>
            <a:custGeom>
              <a:avLst/>
              <a:gdLst/>
              <a:ahLst/>
              <a:cxnLst/>
              <a:rect r="r" b="b" t="t" l="l"/>
              <a:pathLst>
                <a:path h="1348245" w="1205574">
                  <a:moveTo>
                    <a:pt x="25370" y="0"/>
                  </a:moveTo>
                  <a:lnTo>
                    <a:pt x="1180204" y="0"/>
                  </a:lnTo>
                  <a:cubicBezTo>
                    <a:pt x="1186932" y="0"/>
                    <a:pt x="1193385" y="2673"/>
                    <a:pt x="1198143" y="7431"/>
                  </a:cubicBezTo>
                  <a:cubicBezTo>
                    <a:pt x="1202901" y="12188"/>
                    <a:pt x="1205574" y="18641"/>
                    <a:pt x="1205574" y="25370"/>
                  </a:cubicBezTo>
                  <a:lnTo>
                    <a:pt x="1205574" y="1322875"/>
                  </a:lnTo>
                  <a:cubicBezTo>
                    <a:pt x="1205574" y="1329604"/>
                    <a:pt x="1202901" y="1336057"/>
                    <a:pt x="1198143" y="1340815"/>
                  </a:cubicBezTo>
                  <a:cubicBezTo>
                    <a:pt x="1193385" y="1345572"/>
                    <a:pt x="1186932" y="1348245"/>
                    <a:pt x="1180204" y="1348245"/>
                  </a:cubicBezTo>
                  <a:lnTo>
                    <a:pt x="25370" y="1348245"/>
                  </a:lnTo>
                  <a:cubicBezTo>
                    <a:pt x="18641" y="1348245"/>
                    <a:pt x="12188" y="1345572"/>
                    <a:pt x="7431" y="1340815"/>
                  </a:cubicBezTo>
                  <a:cubicBezTo>
                    <a:pt x="2673" y="1336057"/>
                    <a:pt x="0" y="1329604"/>
                    <a:pt x="0" y="1322875"/>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38100"/>
              <a:ext cx="1205574" cy="13863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77833" y="2142834"/>
            <a:ext cx="17332335" cy="885317"/>
          </a:xfrm>
          <a:prstGeom prst="rect">
            <a:avLst/>
          </a:prstGeom>
        </p:spPr>
        <p:txBody>
          <a:bodyPr anchor="t" rtlCol="false" tIns="0" lIns="0" bIns="0" rIns="0">
            <a:spAutoFit/>
          </a:bodyPr>
          <a:lstStyle/>
          <a:p>
            <a:pPr algn="ctr">
              <a:lnSpc>
                <a:spcPts val="6783"/>
              </a:lnSpc>
            </a:pPr>
            <a:r>
              <a:rPr lang="en-US" b="true" sz="6399">
                <a:solidFill>
                  <a:srgbClr val="8EBFF5"/>
                </a:solidFill>
                <a:latin typeface="Anantason UltraExpanded Bold"/>
                <a:ea typeface="Anantason UltraExpanded Bold"/>
                <a:cs typeface="Anantason UltraExpanded Bold"/>
                <a:sym typeface="Anantason UltraExpanded Bold"/>
              </a:rPr>
              <a:t>PROJECT OBJECTIVES</a:t>
            </a:r>
          </a:p>
        </p:txBody>
      </p:sp>
      <p:sp>
        <p:nvSpPr>
          <p:cNvPr name="TextBox 14" id="14"/>
          <p:cNvSpPr txBox="true"/>
          <p:nvPr/>
        </p:nvSpPr>
        <p:spPr>
          <a:xfrm rot="0">
            <a:off x="1882225" y="4876800"/>
            <a:ext cx="4191469" cy="2892425"/>
          </a:xfrm>
          <a:prstGeom prst="rect">
            <a:avLst/>
          </a:prstGeom>
        </p:spPr>
        <p:txBody>
          <a:bodyPr anchor="t" rtlCol="false" tIns="0" lIns="0" bIns="0" rIns="0">
            <a:spAutoFit/>
          </a:bodyPr>
          <a:lstStyle/>
          <a:p>
            <a:pPr algn="ctr">
              <a:lnSpc>
                <a:spcPts val="2874"/>
              </a:lnSpc>
            </a:pPr>
            <a:r>
              <a:rPr lang="en-US" sz="2499" b="true">
                <a:solidFill>
                  <a:srgbClr val="FFFFFF"/>
                </a:solidFill>
                <a:latin typeface="Anantason UltraExpanded Bold"/>
                <a:ea typeface="Anantason UltraExpanded Bold"/>
                <a:cs typeface="Anantason UltraExpanded Bold"/>
                <a:sym typeface="Anantason UltraExpanded Bold"/>
              </a:rPr>
              <a:t>Convolutional Neural Network (CNN)</a:t>
            </a:r>
          </a:p>
          <a:p>
            <a:pPr algn="ctr">
              <a:lnSpc>
                <a:spcPts val="2874"/>
              </a:lnSpc>
            </a:pPr>
          </a:p>
          <a:p>
            <a:pPr algn="ctr">
              <a:lnSpc>
                <a:spcPts val="2874"/>
              </a:lnSpc>
            </a:pPr>
            <a:r>
              <a:rPr lang="en-US" sz="2499">
                <a:solidFill>
                  <a:srgbClr val="FFFFFF"/>
                </a:solidFill>
                <a:latin typeface="Anantason UltraExpanded"/>
                <a:ea typeface="Anantason UltraExpanded"/>
                <a:cs typeface="Anantason UltraExpanded"/>
                <a:sym typeface="Anantason UltraExpanded"/>
              </a:rPr>
              <a:t>Model ini terdiri dari beberapa lapisan konvolusi, pooling, dan fully connected layers.</a:t>
            </a:r>
          </a:p>
          <a:p>
            <a:pPr algn="ctr">
              <a:lnSpc>
                <a:spcPts val="2874"/>
              </a:lnSpc>
            </a:pPr>
          </a:p>
        </p:txBody>
      </p:sp>
      <p:sp>
        <p:nvSpPr>
          <p:cNvPr name="TextBox 15" id="15"/>
          <p:cNvSpPr txBox="true"/>
          <p:nvPr/>
        </p:nvSpPr>
        <p:spPr>
          <a:xfrm rot="0">
            <a:off x="1955786" y="3457879"/>
            <a:ext cx="4175607" cy="1223010"/>
          </a:xfrm>
          <a:prstGeom prst="rect">
            <a:avLst/>
          </a:prstGeom>
        </p:spPr>
        <p:txBody>
          <a:bodyPr anchor="t" rtlCol="false" tIns="0" lIns="0" bIns="0" rIns="0">
            <a:spAutoFit/>
          </a:bodyPr>
          <a:lstStyle/>
          <a:p>
            <a:pPr algn="ctr">
              <a:lnSpc>
                <a:spcPts val="2414"/>
              </a:lnSpc>
            </a:pPr>
            <a:r>
              <a:rPr lang="en-US" b="true" sz="2099">
                <a:solidFill>
                  <a:srgbClr val="FFFFFF"/>
                </a:solidFill>
                <a:latin typeface="Anantason UltraExpanded Bold"/>
                <a:ea typeface="Anantason UltraExpanded Bold"/>
                <a:cs typeface="Anantason UltraExpanded Bold"/>
                <a:sym typeface="Anantason UltraExpanded Bold"/>
              </a:rPr>
              <a:t>JENIS JARINGAN SARAF TIRUAN YANG DIGUNAKAN</a:t>
            </a:r>
          </a:p>
          <a:p>
            <a:pPr algn="ctr">
              <a:lnSpc>
                <a:spcPts val="2414"/>
              </a:lnSpc>
            </a:pPr>
          </a:p>
        </p:txBody>
      </p:sp>
      <p:sp>
        <p:nvSpPr>
          <p:cNvPr name="TextBox 16" id="16"/>
          <p:cNvSpPr txBox="true"/>
          <p:nvPr/>
        </p:nvSpPr>
        <p:spPr>
          <a:xfrm rot="0">
            <a:off x="7048265" y="3588582"/>
            <a:ext cx="4072866" cy="816717"/>
          </a:xfrm>
          <a:prstGeom prst="rect">
            <a:avLst/>
          </a:prstGeom>
        </p:spPr>
        <p:txBody>
          <a:bodyPr anchor="t" rtlCol="false" tIns="0" lIns="0" bIns="0" rIns="0">
            <a:spAutoFit/>
          </a:bodyPr>
          <a:lstStyle/>
          <a:p>
            <a:pPr algn="ctr">
              <a:lnSpc>
                <a:spcPts val="3227"/>
              </a:lnSpc>
            </a:pPr>
            <a:r>
              <a:rPr lang="en-US" b="true" sz="2806">
                <a:solidFill>
                  <a:srgbClr val="FFFFFF"/>
                </a:solidFill>
                <a:latin typeface="Anantason UltraExpanded Bold"/>
                <a:ea typeface="Anantason UltraExpanded Bold"/>
                <a:cs typeface="Anantason UltraExpanded Bold"/>
                <a:sym typeface="Anantason UltraExpanded Bold"/>
              </a:rPr>
              <a:t>JENIS OPTIMISASI</a:t>
            </a:r>
          </a:p>
          <a:p>
            <a:pPr algn="ctr">
              <a:lnSpc>
                <a:spcPts val="3227"/>
              </a:lnSpc>
            </a:pPr>
          </a:p>
        </p:txBody>
      </p:sp>
      <p:sp>
        <p:nvSpPr>
          <p:cNvPr name="TextBox 17" id="17"/>
          <p:cNvSpPr txBox="true"/>
          <p:nvPr/>
        </p:nvSpPr>
        <p:spPr>
          <a:xfrm rot="0">
            <a:off x="12080406" y="3457879"/>
            <a:ext cx="4072866" cy="947420"/>
          </a:xfrm>
          <a:prstGeom prst="rect">
            <a:avLst/>
          </a:prstGeom>
        </p:spPr>
        <p:txBody>
          <a:bodyPr anchor="t" rtlCol="false" tIns="0" lIns="0" bIns="0" rIns="0">
            <a:spAutoFit/>
          </a:bodyPr>
          <a:lstStyle/>
          <a:p>
            <a:pPr algn="ctr">
              <a:lnSpc>
                <a:spcPts val="2529"/>
              </a:lnSpc>
            </a:pPr>
            <a:r>
              <a:rPr lang="en-US" b="true" sz="2199">
                <a:solidFill>
                  <a:srgbClr val="FFFFFF"/>
                </a:solidFill>
                <a:latin typeface="Anantason UltraExpanded Bold"/>
                <a:ea typeface="Anantason UltraExpanded Bold"/>
                <a:cs typeface="Anantason UltraExpanded Bold"/>
                <a:sym typeface="Anantason UltraExpanded Bold"/>
              </a:rPr>
              <a:t>JENIS FUNGSI AKTIVASI YANG DIGUNAKAN</a:t>
            </a:r>
          </a:p>
          <a:p>
            <a:pPr algn="ctr">
              <a:lnSpc>
                <a:spcPts val="2529"/>
              </a:lnSpc>
            </a:pPr>
          </a:p>
        </p:txBody>
      </p:sp>
      <p:sp>
        <p:nvSpPr>
          <p:cNvPr name="TextBox 18" id="18"/>
          <p:cNvSpPr txBox="true"/>
          <p:nvPr/>
        </p:nvSpPr>
        <p:spPr>
          <a:xfrm rot="0">
            <a:off x="7048265" y="4424349"/>
            <a:ext cx="4191469" cy="3254375"/>
          </a:xfrm>
          <a:prstGeom prst="rect">
            <a:avLst/>
          </a:prstGeom>
        </p:spPr>
        <p:txBody>
          <a:bodyPr anchor="t" rtlCol="false" tIns="0" lIns="0" bIns="0" rIns="0">
            <a:spAutoFit/>
          </a:bodyPr>
          <a:lstStyle/>
          <a:p>
            <a:pPr algn="ctr">
              <a:lnSpc>
                <a:spcPts val="2874"/>
              </a:lnSpc>
            </a:pPr>
            <a:r>
              <a:rPr lang="en-US" sz="2499" b="true">
                <a:solidFill>
                  <a:srgbClr val="FFFFFF"/>
                </a:solidFill>
                <a:latin typeface="Anantason UltraExpanded Bold"/>
                <a:ea typeface="Anantason UltraExpanded Bold"/>
                <a:cs typeface="Anantason UltraExpanded Bold"/>
                <a:sym typeface="Anantason UltraExpanded Bold"/>
              </a:rPr>
              <a:t>Adam Optimizer</a:t>
            </a:r>
          </a:p>
          <a:p>
            <a:pPr algn="ctr">
              <a:lnSpc>
                <a:spcPts val="2874"/>
              </a:lnSpc>
            </a:pPr>
          </a:p>
          <a:p>
            <a:pPr algn="ctr">
              <a:lnSpc>
                <a:spcPts val="2874"/>
              </a:lnSpc>
            </a:pPr>
            <a:r>
              <a:rPr lang="en-US" sz="2499">
                <a:solidFill>
                  <a:srgbClr val="FFFFFF"/>
                </a:solidFill>
                <a:latin typeface="Anantason UltraExpanded"/>
                <a:ea typeface="Anantason UltraExpanded"/>
                <a:cs typeface="Anantason UltraExpanded"/>
                <a:sym typeface="Anantason UltraExpanded"/>
              </a:rPr>
              <a:t>Adam (Adaptive Moment Estimation) digunakan karena mampu menyesuaikan learning rate secara adaptif selama pelatihan.</a:t>
            </a:r>
          </a:p>
        </p:txBody>
      </p:sp>
      <p:sp>
        <p:nvSpPr>
          <p:cNvPr name="TextBox 19" id="19"/>
          <p:cNvSpPr txBox="true"/>
          <p:nvPr/>
        </p:nvSpPr>
        <p:spPr>
          <a:xfrm rot="0">
            <a:off x="11961803" y="4323784"/>
            <a:ext cx="4191469" cy="4340225"/>
          </a:xfrm>
          <a:prstGeom prst="rect">
            <a:avLst/>
          </a:prstGeom>
        </p:spPr>
        <p:txBody>
          <a:bodyPr anchor="t" rtlCol="false" tIns="0" lIns="0" bIns="0" rIns="0">
            <a:spAutoFit/>
          </a:bodyPr>
          <a:lstStyle/>
          <a:p>
            <a:pPr algn="ctr" marL="539749" indent="-269875" lvl="1">
              <a:lnSpc>
                <a:spcPts val="2874"/>
              </a:lnSpc>
              <a:buFont typeface="Arial"/>
              <a:buChar char="•"/>
            </a:pPr>
            <a:r>
              <a:rPr lang="en-US" b="true" sz="2499">
                <a:solidFill>
                  <a:srgbClr val="FFFFFF"/>
                </a:solidFill>
                <a:latin typeface="Anantason UltraExpanded Bold"/>
                <a:ea typeface="Anantason UltraExpanded Bold"/>
                <a:cs typeface="Anantason UltraExpanded Bold"/>
                <a:sym typeface="Anantason UltraExpanded Bold"/>
              </a:rPr>
              <a:t>ReLU:</a:t>
            </a:r>
            <a:r>
              <a:rPr lang="en-US" sz="2499">
                <a:solidFill>
                  <a:srgbClr val="FFFFFF"/>
                </a:solidFill>
                <a:latin typeface="Anantason UltraExpanded"/>
                <a:ea typeface="Anantason UltraExpanded"/>
                <a:cs typeface="Anantason UltraExpanded"/>
                <a:sym typeface="Anantason UltraExpanded"/>
              </a:rPr>
              <a:t> </a:t>
            </a:r>
          </a:p>
          <a:p>
            <a:pPr algn="ctr">
              <a:lnSpc>
                <a:spcPts val="2874"/>
              </a:lnSpc>
            </a:pPr>
            <a:r>
              <a:rPr lang="en-US" sz="2499">
                <a:solidFill>
                  <a:srgbClr val="FFFFFF"/>
                </a:solidFill>
                <a:latin typeface="Anantason UltraExpanded"/>
                <a:ea typeface="Anantason UltraExpanded"/>
                <a:cs typeface="Anantason UltraExpanded"/>
                <a:sym typeface="Anantason UltraExpanded"/>
              </a:rPr>
              <a:t>Aktivasi pada lapisan konvolusi dan dense untuk menangani non-linearitas.</a:t>
            </a:r>
          </a:p>
          <a:p>
            <a:pPr algn="ctr">
              <a:lnSpc>
                <a:spcPts val="2874"/>
              </a:lnSpc>
            </a:pPr>
          </a:p>
          <a:p>
            <a:pPr algn="ctr" marL="539749" indent="-269875" lvl="1">
              <a:lnSpc>
                <a:spcPts val="2874"/>
              </a:lnSpc>
              <a:buFont typeface="Arial"/>
              <a:buChar char="•"/>
            </a:pPr>
            <a:r>
              <a:rPr lang="en-US" b="true" sz="2499">
                <a:solidFill>
                  <a:srgbClr val="FFFFFF"/>
                </a:solidFill>
                <a:latin typeface="Anantason UltraExpanded Bold"/>
                <a:ea typeface="Anantason UltraExpanded Bold"/>
                <a:cs typeface="Anantason UltraExpanded Bold"/>
                <a:sym typeface="Anantason UltraExpanded Bold"/>
              </a:rPr>
              <a:t>Softmax: </a:t>
            </a:r>
          </a:p>
          <a:p>
            <a:pPr algn="ctr">
              <a:lnSpc>
                <a:spcPts val="2874"/>
              </a:lnSpc>
            </a:pPr>
            <a:r>
              <a:rPr lang="en-US" sz="2499">
                <a:solidFill>
                  <a:srgbClr val="FFFFFF"/>
                </a:solidFill>
                <a:latin typeface="Anantason UltraExpanded"/>
                <a:ea typeface="Anantason UltraExpanded"/>
                <a:cs typeface="Anantason UltraExpanded"/>
                <a:sym typeface="Anantason UltraExpanded"/>
              </a:rPr>
              <a:t>Aktivasi pada layer output untuk menghasilkan probabilitas setiap kelas</a:t>
            </a:r>
          </a:p>
          <a:p>
            <a:pPr algn="ctr">
              <a:lnSpc>
                <a:spcPts val="287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3070158" y="1927416"/>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16086" y="2313036"/>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1</a:t>
            </a:r>
          </a:p>
        </p:txBody>
      </p:sp>
      <p:sp>
        <p:nvSpPr>
          <p:cNvPr name="TextBox 6" id="6"/>
          <p:cNvSpPr txBox="true"/>
          <p:nvPr/>
        </p:nvSpPr>
        <p:spPr>
          <a:xfrm rot="0">
            <a:off x="1389031" y="4822850"/>
            <a:ext cx="4493922" cy="3616325"/>
          </a:xfrm>
          <a:prstGeom prst="rect">
            <a:avLst/>
          </a:prstGeom>
        </p:spPr>
        <p:txBody>
          <a:bodyPr anchor="t" rtlCol="false" tIns="0" lIns="0" bIns="0" rIns="0">
            <a:spAutoFit/>
          </a:bodyPr>
          <a:lstStyle/>
          <a:p>
            <a:pPr algn="just">
              <a:lnSpc>
                <a:spcPts val="2874"/>
              </a:lnSpc>
            </a:pPr>
            <a:r>
              <a:rPr lang="en-US" sz="2499">
                <a:solidFill>
                  <a:srgbClr val="FFFFFF"/>
                </a:solidFill>
                <a:latin typeface="Anantason UltraExpanded"/>
                <a:ea typeface="Anantason UltraExpanded"/>
                <a:cs typeface="Anantason UltraExpanded"/>
                <a:sym typeface="Anantason UltraExpanded"/>
              </a:rPr>
              <a:t>Model memiliki 5 hidden layers, terdiri dari:</a:t>
            </a:r>
          </a:p>
          <a:p>
            <a:pPr algn="just" marL="539749" indent="-269875" lvl="1">
              <a:lnSpc>
                <a:spcPts val="2874"/>
              </a:lnSpc>
              <a:buAutoNum type="arabicPeriod" startAt="1"/>
            </a:pPr>
            <a:r>
              <a:rPr lang="en-US" sz="2499">
                <a:solidFill>
                  <a:srgbClr val="FFFFFF"/>
                </a:solidFill>
                <a:latin typeface="Anantason UltraExpanded"/>
                <a:ea typeface="Anantason UltraExpanded"/>
                <a:cs typeface="Anantason UltraExpanded"/>
                <a:sym typeface="Anantason UltraExpanded"/>
              </a:rPr>
              <a:t> 3 Lapisan Konvolusi: Dengan jumlah filter masing-masing 32, 64, dan 64.</a:t>
            </a:r>
          </a:p>
          <a:p>
            <a:pPr algn="just" marL="539749" indent="-269875" lvl="1">
              <a:lnSpc>
                <a:spcPts val="2874"/>
              </a:lnSpc>
              <a:buAutoNum type="arabicPeriod" startAt="1"/>
            </a:pPr>
            <a:r>
              <a:rPr lang="en-US" sz="2499">
                <a:solidFill>
                  <a:srgbClr val="FFFFFF"/>
                </a:solidFill>
                <a:latin typeface="Anantason UltraExpanded"/>
                <a:ea typeface="Anantason UltraExpanded"/>
                <a:cs typeface="Anantason UltraExpanded"/>
                <a:sym typeface="Anantason UltraExpanded"/>
              </a:rPr>
              <a:t> </a:t>
            </a:r>
            <a:r>
              <a:rPr lang="en-US" sz="2499">
                <a:solidFill>
                  <a:srgbClr val="FFFFFF"/>
                </a:solidFill>
                <a:latin typeface="Anantason UltraExpanded"/>
                <a:ea typeface="Anantason UltraExpanded"/>
                <a:cs typeface="Anantason UltraExpanded"/>
                <a:sym typeface="Anantason UltraExpanded"/>
              </a:rPr>
              <a:t>2 Lapisan Pooling: Untuk mengecilkan dimensi gambar.</a:t>
            </a:r>
          </a:p>
          <a:p>
            <a:pPr algn="just">
              <a:lnSpc>
                <a:spcPts val="2874"/>
              </a:lnSpc>
            </a:pPr>
          </a:p>
        </p:txBody>
      </p:sp>
      <p:sp>
        <p:nvSpPr>
          <p:cNvPr name="Freeform 7" id="7"/>
          <p:cNvSpPr/>
          <p:nvPr/>
        </p:nvSpPr>
        <p:spPr>
          <a:xfrm flipH="false" flipV="false" rot="0">
            <a:off x="7808571" y="1927416"/>
            <a:ext cx="1576938" cy="1548267"/>
          </a:xfrm>
          <a:custGeom>
            <a:avLst/>
            <a:gdLst/>
            <a:ahLst/>
            <a:cxnLst/>
            <a:rect r="r" b="b" t="t" l="l"/>
            <a:pathLst>
              <a:path h="1548267" w="1576938">
                <a:moveTo>
                  <a:pt x="0" y="0"/>
                </a:moveTo>
                <a:lnTo>
                  <a:pt x="1576939" y="0"/>
                </a:lnTo>
                <a:lnTo>
                  <a:pt x="1576939"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954500" y="223799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2</a:t>
            </a:r>
          </a:p>
        </p:txBody>
      </p:sp>
      <p:sp>
        <p:nvSpPr>
          <p:cNvPr name="Freeform 9" id="9"/>
          <p:cNvSpPr/>
          <p:nvPr/>
        </p:nvSpPr>
        <p:spPr>
          <a:xfrm flipH="false" flipV="false" rot="0">
            <a:off x="12984338" y="1927416"/>
            <a:ext cx="1576938" cy="1548267"/>
          </a:xfrm>
          <a:custGeom>
            <a:avLst/>
            <a:gdLst/>
            <a:ahLst/>
            <a:cxnLst/>
            <a:rect r="r" b="b" t="t" l="l"/>
            <a:pathLst>
              <a:path h="1548267" w="1576938">
                <a:moveTo>
                  <a:pt x="0" y="0"/>
                </a:moveTo>
                <a:lnTo>
                  <a:pt x="1576939" y="0"/>
                </a:lnTo>
                <a:lnTo>
                  <a:pt x="1576939"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3130267" y="2313036"/>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3</a:t>
            </a:r>
          </a:p>
        </p:txBody>
      </p:sp>
      <p:sp>
        <p:nvSpPr>
          <p:cNvPr name="TextBox 11" id="11"/>
          <p:cNvSpPr txBox="true"/>
          <p:nvPr/>
        </p:nvSpPr>
        <p:spPr>
          <a:xfrm rot="0">
            <a:off x="723539" y="3968574"/>
            <a:ext cx="5824906" cy="673100"/>
          </a:xfrm>
          <a:prstGeom prst="rect">
            <a:avLst/>
          </a:prstGeom>
        </p:spPr>
        <p:txBody>
          <a:bodyPr anchor="t" rtlCol="false" tIns="0" lIns="0" bIns="0" rIns="0">
            <a:spAutoFit/>
          </a:bodyPr>
          <a:lstStyle/>
          <a:p>
            <a:pPr algn="ctr">
              <a:lnSpc>
                <a:spcPts val="2649"/>
              </a:lnSpc>
            </a:pPr>
            <a:r>
              <a:rPr lang="en-US" b="true" sz="2499">
                <a:solidFill>
                  <a:srgbClr val="8EBFF5"/>
                </a:solidFill>
                <a:latin typeface="Anantason UltraExpanded Bold"/>
                <a:ea typeface="Anantason UltraExpanded Bold"/>
                <a:cs typeface="Anantason UltraExpanded Bold"/>
                <a:sym typeface="Anantason UltraExpanded Bold"/>
              </a:rPr>
              <a:t>JUMLAH HIDDEN LAYER</a:t>
            </a:r>
          </a:p>
          <a:p>
            <a:pPr algn="ctr">
              <a:lnSpc>
                <a:spcPts val="2649"/>
              </a:lnSpc>
            </a:pPr>
          </a:p>
        </p:txBody>
      </p:sp>
      <p:sp>
        <p:nvSpPr>
          <p:cNvPr name="TextBox 12" id="12"/>
          <p:cNvSpPr txBox="true"/>
          <p:nvPr/>
        </p:nvSpPr>
        <p:spPr>
          <a:xfrm rot="0">
            <a:off x="6437533" y="3968574"/>
            <a:ext cx="4797490" cy="1077595"/>
          </a:xfrm>
          <a:prstGeom prst="rect">
            <a:avLst/>
          </a:prstGeom>
        </p:spPr>
        <p:txBody>
          <a:bodyPr anchor="t" rtlCol="false" tIns="0" lIns="0" bIns="0" rIns="0">
            <a:spAutoFit/>
          </a:bodyPr>
          <a:lstStyle/>
          <a:p>
            <a:pPr algn="ctr">
              <a:lnSpc>
                <a:spcPts val="2649"/>
              </a:lnSpc>
            </a:pPr>
            <a:r>
              <a:rPr lang="en-US" b="true" sz="2499">
                <a:solidFill>
                  <a:srgbClr val="8EBFF5"/>
                </a:solidFill>
                <a:latin typeface="Anantason UltraExpanded Bold"/>
                <a:ea typeface="Anantason UltraExpanded Bold"/>
                <a:cs typeface="Anantason UltraExpanded Bold"/>
                <a:sym typeface="Anantason UltraExpanded Bold"/>
              </a:rPr>
              <a:t>JUMLAH TOTAL HIDDEN NODE PER LAYER</a:t>
            </a:r>
          </a:p>
          <a:p>
            <a:pPr algn="l">
              <a:lnSpc>
                <a:spcPts val="3180"/>
              </a:lnSpc>
            </a:pPr>
          </a:p>
        </p:txBody>
      </p:sp>
      <p:sp>
        <p:nvSpPr>
          <p:cNvPr name="TextBox 13" id="13"/>
          <p:cNvSpPr txBox="true"/>
          <p:nvPr/>
        </p:nvSpPr>
        <p:spPr>
          <a:xfrm rot="0">
            <a:off x="11616399" y="3968574"/>
            <a:ext cx="4797490" cy="1077595"/>
          </a:xfrm>
          <a:prstGeom prst="rect">
            <a:avLst/>
          </a:prstGeom>
        </p:spPr>
        <p:txBody>
          <a:bodyPr anchor="t" rtlCol="false" tIns="0" lIns="0" bIns="0" rIns="0">
            <a:spAutoFit/>
          </a:bodyPr>
          <a:lstStyle/>
          <a:p>
            <a:pPr algn="ctr">
              <a:lnSpc>
                <a:spcPts val="2649"/>
              </a:lnSpc>
            </a:pPr>
            <a:r>
              <a:rPr lang="en-US" b="true" sz="2499">
                <a:solidFill>
                  <a:srgbClr val="8EBFF5"/>
                </a:solidFill>
                <a:latin typeface="Anantason UltraExpanded Bold"/>
                <a:ea typeface="Anantason UltraExpanded Bold"/>
                <a:cs typeface="Anantason UltraExpanded Bold"/>
                <a:sym typeface="Anantason UltraExpanded Bold"/>
              </a:rPr>
              <a:t>JUMLAH TOTAL BOBOT (WEIGHT)</a:t>
            </a:r>
          </a:p>
          <a:p>
            <a:pPr algn="l">
              <a:lnSpc>
                <a:spcPts val="3179"/>
              </a:lnSpc>
            </a:pPr>
          </a:p>
        </p:txBody>
      </p:sp>
      <p:sp>
        <p:nvSpPr>
          <p:cNvPr name="TextBox 14" id="14"/>
          <p:cNvSpPr txBox="true"/>
          <p:nvPr/>
        </p:nvSpPr>
        <p:spPr>
          <a:xfrm rot="0">
            <a:off x="6332615" y="4822850"/>
            <a:ext cx="5622770" cy="2168525"/>
          </a:xfrm>
          <a:prstGeom prst="rect">
            <a:avLst/>
          </a:prstGeom>
        </p:spPr>
        <p:txBody>
          <a:bodyPr anchor="t" rtlCol="false" tIns="0" lIns="0" bIns="0" rIns="0">
            <a:spAutoFit/>
          </a:bodyPr>
          <a:lstStyle/>
          <a:p>
            <a:pPr algn="just" marL="539749" indent="-269875" lvl="1">
              <a:lnSpc>
                <a:spcPts val="2874"/>
              </a:lnSpc>
              <a:buFont typeface="Arial"/>
              <a:buChar char="•"/>
            </a:pPr>
            <a:r>
              <a:rPr lang="en-US" sz="2499">
                <a:solidFill>
                  <a:srgbClr val="FFFFFF"/>
                </a:solidFill>
                <a:latin typeface="Anantason UltraExpanded"/>
                <a:ea typeface="Anantason UltraExpanded"/>
                <a:cs typeface="Anantason UltraExpanded"/>
                <a:sym typeface="Anantason UltraExpanded"/>
              </a:rPr>
              <a:t>Lapisan Konvolusi 1: 32 filter, setiap filter memproses area gambar.</a:t>
            </a:r>
          </a:p>
          <a:p>
            <a:pPr algn="just" marL="539749" indent="-269875" lvl="1">
              <a:lnSpc>
                <a:spcPts val="2874"/>
              </a:lnSpc>
              <a:buFont typeface="Arial"/>
              <a:buChar char="•"/>
            </a:pPr>
            <a:r>
              <a:rPr lang="en-US" sz="2499">
                <a:solidFill>
                  <a:srgbClr val="FFFFFF"/>
                </a:solidFill>
                <a:latin typeface="Anantason UltraExpanded"/>
                <a:ea typeface="Anantason UltraExpanded"/>
                <a:cs typeface="Anantason UltraExpanded"/>
                <a:sym typeface="Anantason UltraExpanded"/>
              </a:rPr>
              <a:t>Lapisan Konvolusi 2: 64 filter.</a:t>
            </a:r>
          </a:p>
          <a:p>
            <a:pPr algn="just" marL="539749" indent="-269875" lvl="1">
              <a:lnSpc>
                <a:spcPts val="2874"/>
              </a:lnSpc>
              <a:buFont typeface="Arial"/>
              <a:buChar char="•"/>
            </a:pPr>
            <a:r>
              <a:rPr lang="en-US" sz="2499">
                <a:solidFill>
                  <a:srgbClr val="FFFFFF"/>
                </a:solidFill>
                <a:latin typeface="Anantason UltraExpanded"/>
                <a:ea typeface="Anantason UltraExpanded"/>
                <a:cs typeface="Anantason UltraExpanded"/>
                <a:sym typeface="Anantason UltraExpanded"/>
              </a:rPr>
              <a:t>Lapisan Konvolusi 3: 64 filter.</a:t>
            </a:r>
          </a:p>
          <a:p>
            <a:pPr algn="just" marL="539749" indent="-269875" lvl="1">
              <a:lnSpc>
                <a:spcPts val="2874"/>
              </a:lnSpc>
              <a:buFont typeface="Arial"/>
              <a:buChar char="•"/>
            </a:pPr>
            <a:r>
              <a:rPr lang="en-US" sz="2499">
                <a:solidFill>
                  <a:srgbClr val="FFFFFF"/>
                </a:solidFill>
                <a:latin typeface="Anantason UltraExpanded"/>
                <a:ea typeface="Anantason UltraExpanded"/>
                <a:cs typeface="Anantason UltraExpanded"/>
                <a:sym typeface="Anantason UltraExpanded"/>
              </a:rPr>
              <a:t>Lapisan Dense: 64 node.</a:t>
            </a:r>
          </a:p>
        </p:txBody>
      </p:sp>
      <p:sp>
        <p:nvSpPr>
          <p:cNvPr name="TextBox 15" id="15"/>
          <p:cNvSpPr txBox="true"/>
          <p:nvPr/>
        </p:nvSpPr>
        <p:spPr>
          <a:xfrm rot="0">
            <a:off x="12259672" y="4822850"/>
            <a:ext cx="4603209" cy="1806575"/>
          </a:xfrm>
          <a:prstGeom prst="rect">
            <a:avLst/>
          </a:prstGeom>
        </p:spPr>
        <p:txBody>
          <a:bodyPr anchor="t" rtlCol="false" tIns="0" lIns="0" bIns="0" rIns="0">
            <a:spAutoFit/>
          </a:bodyPr>
          <a:lstStyle/>
          <a:p>
            <a:pPr algn="just">
              <a:lnSpc>
                <a:spcPts val="2874"/>
              </a:lnSpc>
            </a:pPr>
            <a:r>
              <a:rPr lang="en-US" sz="2499">
                <a:solidFill>
                  <a:srgbClr val="FFFFFF"/>
                </a:solidFill>
                <a:latin typeface="Anantason UltraExpanded"/>
                <a:ea typeface="Anantason UltraExpanded"/>
                <a:cs typeface="Anantason UltraExpanded"/>
                <a:sym typeface="Anantason UltraExpanded"/>
              </a:rPr>
              <a:t>Total parameter/bobot: 470,282</a:t>
            </a:r>
          </a:p>
          <a:p>
            <a:pPr algn="just">
              <a:lnSpc>
                <a:spcPts val="2874"/>
              </a:lnSpc>
            </a:pPr>
            <a:r>
              <a:rPr lang="en-US" sz="2499">
                <a:solidFill>
                  <a:srgbClr val="FFFFFF"/>
                </a:solidFill>
                <a:latin typeface="Anantason UltraExpanded"/>
                <a:ea typeface="Anantason UltraExpanded"/>
                <a:cs typeface="Anantason UltraExpanded"/>
                <a:sym typeface="Anantason UltraExpanded"/>
              </a:rPr>
              <a:t>Ini termasuk bobot dalam lapisan konvolusi, pooling, dense, dan output layer.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1878962" y="3118626"/>
            <a:ext cx="13773208" cy="5130520"/>
          </a:xfrm>
          <a:custGeom>
            <a:avLst/>
            <a:gdLst/>
            <a:ahLst/>
            <a:cxnLst/>
            <a:rect r="r" b="b" t="t" l="l"/>
            <a:pathLst>
              <a:path h="5130520" w="13773208">
                <a:moveTo>
                  <a:pt x="0" y="0"/>
                </a:moveTo>
                <a:lnTo>
                  <a:pt x="13773209" y="0"/>
                </a:lnTo>
                <a:lnTo>
                  <a:pt x="13773209" y="5130520"/>
                </a:lnTo>
                <a:lnTo>
                  <a:pt x="0" y="5130520"/>
                </a:lnTo>
                <a:lnTo>
                  <a:pt x="0" y="0"/>
                </a:lnTo>
                <a:close/>
              </a:path>
            </a:pathLst>
          </a:custGeom>
          <a:blipFill>
            <a:blip r:embed="rId4"/>
            <a:stretch>
              <a:fillRect l="0" t="0" r="0" b="0"/>
            </a:stretch>
          </a:blipFill>
        </p:spPr>
      </p:sp>
      <p:sp>
        <p:nvSpPr>
          <p:cNvPr name="TextBox 5" id="5"/>
          <p:cNvSpPr txBox="true"/>
          <p:nvPr/>
        </p:nvSpPr>
        <p:spPr>
          <a:xfrm rot="0">
            <a:off x="3492275" y="2239240"/>
            <a:ext cx="10756502" cy="957580"/>
          </a:xfrm>
          <a:prstGeom prst="rect">
            <a:avLst/>
          </a:prstGeom>
        </p:spPr>
        <p:txBody>
          <a:bodyPr anchor="t" rtlCol="false" tIns="0" lIns="0" bIns="0" rIns="0">
            <a:spAutoFit/>
          </a:bodyPr>
          <a:lstStyle/>
          <a:p>
            <a:pPr algn="ctr">
              <a:lnSpc>
                <a:spcPts val="3710"/>
              </a:lnSpc>
            </a:pPr>
            <a:r>
              <a:rPr lang="en-US" b="true" sz="3500">
                <a:solidFill>
                  <a:srgbClr val="8EBFF5"/>
                </a:solidFill>
                <a:latin typeface="Anantason UltraExpanded Bold"/>
                <a:ea typeface="Anantason UltraExpanded Bold"/>
                <a:cs typeface="Anantason UltraExpanded Bold"/>
                <a:sym typeface="Anantason UltraExpanded Bold"/>
              </a:rPr>
              <a:t>SCREENSHOT PLOT PROSES TRAINING</a:t>
            </a:r>
          </a:p>
          <a:p>
            <a:pPr algn="l">
              <a:lnSpc>
                <a:spcPts val="371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5961573" y="3196820"/>
            <a:ext cx="6364854" cy="5608774"/>
          </a:xfrm>
          <a:custGeom>
            <a:avLst/>
            <a:gdLst/>
            <a:ahLst/>
            <a:cxnLst/>
            <a:rect r="r" b="b" t="t" l="l"/>
            <a:pathLst>
              <a:path h="5608774" w="6364854">
                <a:moveTo>
                  <a:pt x="0" y="0"/>
                </a:moveTo>
                <a:lnTo>
                  <a:pt x="6364854" y="0"/>
                </a:lnTo>
                <a:lnTo>
                  <a:pt x="6364854" y="5608774"/>
                </a:lnTo>
                <a:lnTo>
                  <a:pt x="0" y="5608774"/>
                </a:lnTo>
                <a:lnTo>
                  <a:pt x="0" y="0"/>
                </a:lnTo>
                <a:close/>
              </a:path>
            </a:pathLst>
          </a:custGeom>
          <a:blipFill>
            <a:blip r:embed="rId4"/>
            <a:stretch>
              <a:fillRect l="-538" t="0" r="0" b="0"/>
            </a:stretch>
          </a:blipFill>
        </p:spPr>
      </p:sp>
      <p:sp>
        <p:nvSpPr>
          <p:cNvPr name="TextBox 5" id="5"/>
          <p:cNvSpPr txBox="true"/>
          <p:nvPr/>
        </p:nvSpPr>
        <p:spPr>
          <a:xfrm rot="0">
            <a:off x="2858199" y="2239240"/>
            <a:ext cx="12571603" cy="957580"/>
          </a:xfrm>
          <a:prstGeom prst="rect">
            <a:avLst/>
          </a:prstGeom>
        </p:spPr>
        <p:txBody>
          <a:bodyPr anchor="t" rtlCol="false" tIns="0" lIns="0" bIns="0" rIns="0">
            <a:spAutoFit/>
          </a:bodyPr>
          <a:lstStyle/>
          <a:p>
            <a:pPr algn="ctr">
              <a:lnSpc>
                <a:spcPts val="3710"/>
              </a:lnSpc>
            </a:pPr>
            <a:r>
              <a:rPr lang="en-US" b="true" sz="3500">
                <a:solidFill>
                  <a:srgbClr val="8EBFF5"/>
                </a:solidFill>
                <a:latin typeface="Anantason UltraExpanded Bold"/>
                <a:ea typeface="Anantason UltraExpanded Bold"/>
                <a:cs typeface="Anantason UltraExpanded Bold"/>
                <a:sym typeface="Anantason UltraExpanded Bold"/>
              </a:rPr>
              <a:t>SCREENSHOT AKURASI YANG DIHASILKAN</a:t>
            </a:r>
          </a:p>
          <a:p>
            <a:pPr algn="l">
              <a:lnSpc>
                <a:spcPts val="371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1475978" y="2965315"/>
            <a:ext cx="6637257" cy="5589269"/>
          </a:xfrm>
          <a:custGeom>
            <a:avLst/>
            <a:gdLst/>
            <a:ahLst/>
            <a:cxnLst/>
            <a:rect r="r" b="b" t="t" l="l"/>
            <a:pathLst>
              <a:path h="5589269" w="6637257">
                <a:moveTo>
                  <a:pt x="0" y="0"/>
                </a:moveTo>
                <a:lnTo>
                  <a:pt x="6637257" y="0"/>
                </a:lnTo>
                <a:lnTo>
                  <a:pt x="6637257" y="5589269"/>
                </a:lnTo>
                <a:lnTo>
                  <a:pt x="0" y="5589269"/>
                </a:lnTo>
                <a:lnTo>
                  <a:pt x="0" y="0"/>
                </a:lnTo>
                <a:close/>
              </a:path>
            </a:pathLst>
          </a:custGeom>
          <a:blipFill>
            <a:blip r:embed="rId4"/>
            <a:stretch>
              <a:fillRect l="0" t="0" r="0" b="0"/>
            </a:stretch>
          </a:blipFill>
        </p:spPr>
      </p:sp>
      <p:sp>
        <p:nvSpPr>
          <p:cNvPr name="Freeform 5" id="5"/>
          <p:cNvSpPr/>
          <p:nvPr/>
        </p:nvSpPr>
        <p:spPr>
          <a:xfrm flipH="false" flipV="false" rot="0">
            <a:off x="9417978" y="2995008"/>
            <a:ext cx="7007228" cy="5529882"/>
          </a:xfrm>
          <a:custGeom>
            <a:avLst/>
            <a:gdLst/>
            <a:ahLst/>
            <a:cxnLst/>
            <a:rect r="r" b="b" t="t" l="l"/>
            <a:pathLst>
              <a:path h="5529882" w="7007228">
                <a:moveTo>
                  <a:pt x="0" y="0"/>
                </a:moveTo>
                <a:lnTo>
                  <a:pt x="7007228" y="0"/>
                </a:lnTo>
                <a:lnTo>
                  <a:pt x="7007228" y="5529882"/>
                </a:lnTo>
                <a:lnTo>
                  <a:pt x="0" y="5529882"/>
                </a:lnTo>
                <a:lnTo>
                  <a:pt x="0" y="0"/>
                </a:lnTo>
                <a:close/>
              </a:path>
            </a:pathLst>
          </a:custGeom>
          <a:blipFill>
            <a:blip r:embed="rId5"/>
            <a:stretch>
              <a:fillRect l="0" t="0" r="0" b="0"/>
            </a:stretch>
          </a:blipFill>
        </p:spPr>
      </p:sp>
      <p:sp>
        <p:nvSpPr>
          <p:cNvPr name="TextBox 6" id="6"/>
          <p:cNvSpPr txBox="true"/>
          <p:nvPr/>
        </p:nvSpPr>
        <p:spPr>
          <a:xfrm rot="0">
            <a:off x="2858199" y="2239240"/>
            <a:ext cx="12571603" cy="957580"/>
          </a:xfrm>
          <a:prstGeom prst="rect">
            <a:avLst/>
          </a:prstGeom>
        </p:spPr>
        <p:txBody>
          <a:bodyPr anchor="t" rtlCol="false" tIns="0" lIns="0" bIns="0" rIns="0">
            <a:spAutoFit/>
          </a:bodyPr>
          <a:lstStyle/>
          <a:p>
            <a:pPr algn="ctr">
              <a:lnSpc>
                <a:spcPts val="3710"/>
              </a:lnSpc>
            </a:pPr>
            <a:r>
              <a:rPr lang="en-US" b="true" sz="3500">
                <a:solidFill>
                  <a:srgbClr val="8EBFF5"/>
                </a:solidFill>
                <a:latin typeface="Anantason UltraExpanded Bold"/>
                <a:ea typeface="Anantason UltraExpanded Bold"/>
                <a:cs typeface="Anantason UltraExpanded Bold"/>
                <a:sym typeface="Anantason UltraExpanded Bold"/>
              </a:rPr>
              <a:t>EVENT TENSORBOARD</a:t>
            </a:r>
          </a:p>
          <a:p>
            <a:pPr algn="l">
              <a:lnSpc>
                <a:spcPts val="371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7080889" y="2655794"/>
            <a:ext cx="16219178" cy="19600215"/>
          </a:xfrm>
          <a:custGeom>
            <a:avLst/>
            <a:gdLst/>
            <a:ahLst/>
            <a:cxnLst/>
            <a:rect r="r" b="b" t="t" l="l"/>
            <a:pathLst>
              <a:path h="19600215" w="16219178">
                <a:moveTo>
                  <a:pt x="0" y="0"/>
                </a:moveTo>
                <a:lnTo>
                  <a:pt x="16219178" y="0"/>
                </a:lnTo>
                <a:lnTo>
                  <a:pt x="16219178" y="19600215"/>
                </a:lnTo>
                <a:lnTo>
                  <a:pt x="0" y="19600215"/>
                </a:lnTo>
                <a:lnTo>
                  <a:pt x="0" y="0"/>
                </a:lnTo>
                <a:close/>
              </a:path>
            </a:pathLst>
          </a:custGeom>
          <a:blipFill>
            <a:blip r:embed="rId4"/>
            <a:stretch>
              <a:fillRect l="0" t="0" r="0" b="0"/>
            </a:stretch>
          </a:blipFill>
        </p:spPr>
      </p:sp>
      <p:sp>
        <p:nvSpPr>
          <p:cNvPr name="TextBox 5" id="5"/>
          <p:cNvSpPr txBox="true"/>
          <p:nvPr/>
        </p:nvSpPr>
        <p:spPr>
          <a:xfrm rot="0">
            <a:off x="2075562" y="2255998"/>
            <a:ext cx="14136877" cy="885317"/>
          </a:xfrm>
          <a:prstGeom prst="rect">
            <a:avLst/>
          </a:prstGeom>
        </p:spPr>
        <p:txBody>
          <a:bodyPr anchor="t" rtlCol="false" tIns="0" lIns="0" bIns="0" rIns="0">
            <a:spAutoFit/>
          </a:bodyPr>
          <a:lstStyle/>
          <a:p>
            <a:pPr algn="ctr">
              <a:lnSpc>
                <a:spcPts val="6784"/>
              </a:lnSpc>
            </a:pPr>
            <a:r>
              <a:rPr lang="en-US" b="true" sz="6400">
                <a:solidFill>
                  <a:srgbClr val="8EBFF5"/>
                </a:solidFill>
                <a:latin typeface="Anantason UltraExpanded Bold"/>
                <a:ea typeface="Anantason UltraExpanded Bold"/>
                <a:cs typeface="Anantason UltraExpanded Bold"/>
                <a:sym typeface="Anantason UltraExpanded Bold"/>
              </a:rPr>
              <a:t>KESIMPULAN</a:t>
            </a:r>
          </a:p>
        </p:txBody>
      </p:sp>
      <p:sp>
        <p:nvSpPr>
          <p:cNvPr name="Freeform 6" id="6"/>
          <p:cNvSpPr/>
          <p:nvPr/>
        </p:nvSpPr>
        <p:spPr>
          <a:xfrm flipH="false" flipV="false" rot="0">
            <a:off x="13786500" y="8245504"/>
            <a:ext cx="4851876" cy="4851876"/>
          </a:xfrm>
          <a:custGeom>
            <a:avLst/>
            <a:gdLst/>
            <a:ahLst/>
            <a:cxnLst/>
            <a:rect r="r" b="b" t="t" l="l"/>
            <a:pathLst>
              <a:path h="4851876" w="4851876">
                <a:moveTo>
                  <a:pt x="0" y="0"/>
                </a:moveTo>
                <a:lnTo>
                  <a:pt x="4851876" y="0"/>
                </a:lnTo>
                <a:lnTo>
                  <a:pt x="4851876" y="4851876"/>
                </a:lnTo>
                <a:lnTo>
                  <a:pt x="0" y="4851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852264" y="658146"/>
            <a:ext cx="1997648" cy="1997648"/>
          </a:xfrm>
          <a:custGeom>
            <a:avLst/>
            <a:gdLst/>
            <a:ahLst/>
            <a:cxnLst/>
            <a:rect r="r" b="b" t="t" l="l"/>
            <a:pathLst>
              <a:path h="1997648" w="1997648">
                <a:moveTo>
                  <a:pt x="0" y="0"/>
                </a:moveTo>
                <a:lnTo>
                  <a:pt x="1997648" y="0"/>
                </a:lnTo>
                <a:lnTo>
                  <a:pt x="1997648" y="1997648"/>
                </a:lnTo>
                <a:lnTo>
                  <a:pt x="0" y="1997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959985" y="3910124"/>
            <a:ext cx="12513165" cy="4765376"/>
          </a:xfrm>
          <a:prstGeom prst="rect">
            <a:avLst/>
          </a:prstGeom>
        </p:spPr>
        <p:txBody>
          <a:bodyPr anchor="t" rtlCol="false" tIns="0" lIns="0" bIns="0" rIns="0">
            <a:spAutoFit/>
          </a:bodyPr>
          <a:lstStyle/>
          <a:p>
            <a:pPr algn="just">
              <a:lnSpc>
                <a:spcPts val="3221"/>
              </a:lnSpc>
            </a:pPr>
          </a:p>
          <a:p>
            <a:pPr algn="just">
              <a:lnSpc>
                <a:spcPts val="3221"/>
              </a:lnSpc>
            </a:pPr>
            <a:r>
              <a:rPr lang="en-US" sz="2801">
                <a:solidFill>
                  <a:srgbClr val="FFFFFF"/>
                </a:solidFill>
                <a:latin typeface="Anantason UltraExpanded"/>
                <a:ea typeface="Anantason UltraExpanded"/>
                <a:cs typeface="Anantason UltraExpanded"/>
                <a:sym typeface="Anantason UltraExpanded"/>
              </a:rPr>
              <a:t>Model Convolutional Neural Network (CNN) berhasil diterapkan untuk klasifikasi gambar CIFAR-10, mengenali 10 kategori dengan akurasi yang baik. Dengan 470,282 parameter, model ini efisien untuk dataset kecil. Penggunaan ReLU dan Adam Optimizer mendukung pelatihan optimal, sementara struktur lapisan konvolusi, pooling, dan dense memungkinkan ekstraksi fitur yang efektif. Eksperimen ini menunjukkan efektivitas CNN dalam klasifikasi gambar dan membuka peluang pengembangan lebih lanjut dengan augmentasi data atau model yang lebih kompleks.</a:t>
            </a:r>
          </a:p>
          <a:p>
            <a:pPr algn="just">
              <a:lnSpc>
                <a:spcPts val="322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DAGXXzE-0_0</dc:identifier>
  <dcterms:modified xsi:type="dcterms:W3CDTF">2011-08-01T06:04:30Z</dcterms:modified>
  <cp:revision>1</cp:revision>
  <dc:title>Tugas 2 AI</dc:title>
</cp:coreProperties>
</file>